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1.xml" ContentType="application/vnd.ms-office.webextension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Raleway" pitchFamily="2" charset="77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Medium" panose="020F0502020204030204" pitchFamily="34" charset="0"/>
      <p:regular r:id="rId23"/>
      <p:bold r:id="rId24"/>
      <p:italic r:id="rId25"/>
      <p:boldItalic r:id="rId26"/>
    </p:embeddedFont>
    <p:embeddedFont>
      <p:font typeface="Roboto Thin" panose="020F03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8C0A0E-92A9-45B4-B1A7-92757833321A}" v="6" dt="2023-05-14T21:45:17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7"/>
    <p:restoredTop sz="94118"/>
  </p:normalViewPr>
  <p:slideViewPr>
    <p:cSldViewPr snapToGrid="0">
      <p:cViewPr varScale="1">
        <p:scale>
          <a:sx n="140" d="100"/>
          <a:sy n="140" d="100"/>
        </p:scale>
        <p:origin x="69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yni" userId="930acc7a81563dd6" providerId="LiveId" clId="{1C8C0A0E-92A9-45B4-B1A7-92757833321A}"/>
    <pc:docChg chg="custSel modSld">
      <pc:chgData name="Woyni" userId="930acc7a81563dd6" providerId="LiveId" clId="{1C8C0A0E-92A9-45B4-B1A7-92757833321A}" dt="2023-05-14T21:46:11.987" v="12" actId="14100"/>
      <pc:docMkLst>
        <pc:docMk/>
      </pc:docMkLst>
      <pc:sldChg chg="addSp delSp modSp mod">
        <pc:chgData name="Woyni" userId="930acc7a81563dd6" providerId="LiveId" clId="{1C8C0A0E-92A9-45B4-B1A7-92757833321A}" dt="2023-05-14T21:46:11.987" v="12" actId="14100"/>
        <pc:sldMkLst>
          <pc:docMk/>
          <pc:sldMk cId="0" sldId="258"/>
        </pc:sldMkLst>
        <pc:graphicFrameChg chg="add del">
          <ac:chgData name="Woyni" userId="930acc7a81563dd6" providerId="LiveId" clId="{1C8C0A0E-92A9-45B4-B1A7-92757833321A}" dt="2023-05-14T21:44:45.464" v="4" actId="478"/>
          <ac:graphicFrameMkLst>
            <pc:docMk/>
            <pc:sldMk cId="0" sldId="258"/>
            <ac:graphicFrameMk id="2" creationId="{05190DC2-8031-36A2-9A9E-3DE830D9E361}"/>
          </ac:graphicFrameMkLst>
        </pc:graphicFrameChg>
        <pc:graphicFrameChg chg="add mod">
          <ac:chgData name="Woyni" userId="930acc7a81563dd6" providerId="LiveId" clId="{1C8C0A0E-92A9-45B4-B1A7-92757833321A}" dt="2023-05-14T21:46:11.987" v="12" actId="14100"/>
          <ac:graphicFrameMkLst>
            <pc:docMk/>
            <pc:sldMk cId="0" sldId="258"/>
            <ac:graphicFrameMk id="3" creationId="{3CDB50C9-9C3F-18D1-DF05-75B650BAD88B}"/>
          </ac:graphicFrameMkLst>
        </pc:graphicFrameChg>
      </pc:sldChg>
      <pc:sldChg chg="modSp mod">
        <pc:chgData name="Woyni" userId="930acc7a81563dd6" providerId="LiveId" clId="{1C8C0A0E-92A9-45B4-B1A7-92757833321A}" dt="2023-05-14T21:43:17.002" v="1" actId="14100"/>
        <pc:sldMkLst>
          <pc:docMk/>
          <pc:sldMk cId="0" sldId="259"/>
        </pc:sldMkLst>
        <pc:picChg chg="mod">
          <ac:chgData name="Woyni" userId="930acc7a81563dd6" providerId="LiveId" clId="{1C8C0A0E-92A9-45B4-B1A7-92757833321A}" dt="2023-05-14T21:43:17.002" v="1" actId="14100"/>
          <ac:picMkLst>
            <pc:docMk/>
            <pc:sldMk cId="0" sldId="259"/>
            <ac:picMk id="130" creationId="{00000000-0000-0000-0000-000000000000}"/>
          </ac:picMkLst>
        </pc:picChg>
      </pc:sldChg>
      <pc:sldChg chg="modSp mod">
        <pc:chgData name="Woyni" userId="930acc7a81563dd6" providerId="LiveId" clId="{1C8C0A0E-92A9-45B4-B1A7-92757833321A}" dt="2023-05-14T21:43:34.013" v="3" actId="27636"/>
        <pc:sldMkLst>
          <pc:docMk/>
          <pc:sldMk cId="0" sldId="260"/>
        </pc:sldMkLst>
        <pc:spChg chg="mod">
          <ac:chgData name="Woyni" userId="930acc7a81563dd6" providerId="LiveId" clId="{1C8C0A0E-92A9-45B4-B1A7-92757833321A}" dt="2023-05-14T21:43:34.013" v="3" actId="27636"/>
          <ac:spMkLst>
            <pc:docMk/>
            <pc:sldMk cId="0" sldId="260"/>
            <ac:spMk id="136" creationId="{00000000-0000-0000-0000-000000000000}"/>
          </ac:spMkLst>
        </pc:spChg>
        <pc:picChg chg="mod">
          <ac:chgData name="Woyni" userId="930acc7a81563dd6" providerId="LiveId" clId="{1C8C0A0E-92A9-45B4-B1A7-92757833321A}" dt="2023-05-14T21:43:09.496" v="0" actId="14100"/>
          <ac:picMkLst>
            <pc:docMk/>
            <pc:sldMk cId="0" sldId="260"/>
            <ac:picMk id="13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4371fb3e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4371fb3e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4371fb3e8_0_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44371fb3e8_0_9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4371fb3e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4371fb3e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4371fb3e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44371fb3e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4371fb3e8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4371fb3e8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4371fb3e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4371fb3e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4371fb3e8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4371fb3e8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https://www.cmswire.com/digital-marketing/excel-sql-python-whats-your-data-flavor-for-customer-experience/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Crowdfunding DashBoard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7952" y="422797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Mako B, Rob C, Amit S, and Woyni T </a:t>
            </a:r>
            <a:endParaRPr b="1"/>
          </a:p>
        </p:txBody>
      </p:sp>
      <p:sp>
        <p:nvSpPr>
          <p:cNvPr id="88" name="Google Shape;88;p13"/>
          <p:cNvSpPr txBox="1"/>
          <p:nvPr/>
        </p:nvSpPr>
        <p:spPr>
          <a:xfrm>
            <a:off x="729450" y="3976175"/>
            <a:ext cx="272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05/15/2023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4"/>
          <p:cNvGrpSpPr/>
          <p:nvPr/>
        </p:nvGrpSpPr>
        <p:grpSpPr>
          <a:xfrm>
            <a:off x="871703" y="3642175"/>
            <a:ext cx="6852863" cy="643500"/>
            <a:chOff x="1593000" y="2322568"/>
            <a:chExt cx="5957975" cy="643500"/>
          </a:xfrm>
        </p:grpSpPr>
        <p:sp>
          <p:nvSpPr>
            <p:cNvPr id="94" name="Google Shape;94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 flipH="1">
              <a:off x="2283003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 rot="-5400000">
              <a:off x="3501618" y="1934746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365088" y="2419439"/>
              <a:ext cx="216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Data Driven Application</a:t>
              </a:r>
              <a:endParaRPr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 Medium"/>
                <a:buChar char="❏"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Excel does not feed directly into Dashboard</a:t>
              </a:r>
              <a:endParaRPr sz="1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4576951" y="2323743"/>
              <a:ext cx="29739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❏"/>
              </a:pPr>
              <a:r>
                <a:rPr lang="en" sz="1000" b="1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Less accessible than Excel. Codes are required to interact with relational databases.</a:t>
              </a:r>
              <a:endParaRPr sz="1000"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1" name="Google Shape;101;p14"/>
          <p:cNvGrpSpPr/>
          <p:nvPr/>
        </p:nvGrpSpPr>
        <p:grpSpPr>
          <a:xfrm>
            <a:off x="871658" y="2756575"/>
            <a:ext cx="6853021" cy="643500"/>
            <a:chOff x="1593000" y="2322568"/>
            <a:chExt cx="5958113" cy="643500"/>
          </a:xfrm>
        </p:grpSpPr>
        <p:sp>
          <p:nvSpPr>
            <p:cNvPr id="102" name="Google Shape;102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 Medium"/>
                <a:buChar char="❏"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Security and Efficiency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591913" y="2323157"/>
              <a:ext cx="2959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❏"/>
              </a:pPr>
              <a:r>
                <a:rPr lang="en" sz="1000" b="1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Dataset not big enough to realize efficient gains</a:t>
              </a:r>
              <a:endParaRPr sz="1000"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>
            <a:off x="871739" y="1364886"/>
            <a:ext cx="6852863" cy="1243435"/>
            <a:chOff x="1593000" y="2322568"/>
            <a:chExt cx="5957975" cy="643500"/>
          </a:xfrm>
        </p:grpSpPr>
        <p:sp>
          <p:nvSpPr>
            <p:cNvPr id="110" name="Google Shape;110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365075" y="2419464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Ability to have multiple independent tables</a:t>
              </a:r>
              <a:endParaRPr sz="10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000"/>
                <a:buFont typeface="Roboto Medium"/>
                <a:buChar char="❏"/>
              </a:pPr>
              <a:r>
                <a:rPr lang="en" sz="1000">
                  <a:solidFill>
                    <a:schemeClr val="l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New tables can be added efficiently</a:t>
              </a:r>
              <a:endParaRPr sz="10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000"/>
                <a:buFont typeface="Roboto Medium"/>
                <a:buChar char="❏"/>
              </a:pPr>
              <a:r>
                <a:rPr lang="en" sz="1000">
                  <a:solidFill>
                    <a:schemeClr val="lt2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Maintains relationships among tables</a:t>
              </a:r>
              <a:endParaRPr sz="10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4573975" y="2323752"/>
              <a:ext cx="29769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000"/>
                <a:buFont typeface="Roboto"/>
                <a:buChar char="❏"/>
              </a:pPr>
              <a:r>
                <a:rPr lang="en" sz="1000" b="1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Restricted from performing quick analysis unlike Excel</a:t>
              </a:r>
              <a:endParaRPr sz="1000" b="1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7" name="Google Shape;117;p14"/>
          <p:cNvSpPr txBox="1"/>
          <p:nvPr/>
        </p:nvSpPr>
        <p:spPr>
          <a:xfrm>
            <a:off x="871650" y="687975"/>
            <a:ext cx="612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Pros 	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				           </a:t>
            </a:r>
            <a:r>
              <a:rPr lang="en" sz="1800" b="1">
                <a:latin typeface="Lato"/>
                <a:ea typeface="Lato"/>
                <a:cs typeface="Lato"/>
                <a:sym typeface="Lato"/>
              </a:rPr>
              <a:t>Cons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ctrTitle"/>
          </p:nvPr>
        </p:nvSpPr>
        <p:spPr>
          <a:xfrm>
            <a:off x="676000" y="371275"/>
            <a:ext cx="7677300" cy="8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809800" y="1431375"/>
            <a:ext cx="815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dd-in 2" title="VizSlides">
                <a:extLst>
                  <a:ext uri="{FF2B5EF4-FFF2-40B4-BE49-F238E27FC236}">
                    <a16:creationId xmlns:a16="http://schemas.microsoft.com/office/drawing/2014/main" id="{3CDB50C9-9C3F-18D1-DF05-75B650BAD8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0329643"/>
                  </p:ext>
                </p:extLst>
              </p:nvPr>
            </p:nvGraphicFramePr>
            <p:xfrm>
              <a:off x="0" y="1100432"/>
              <a:ext cx="9144000" cy="404306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Add-in 2" title="VizSlides">
                <a:extLst>
                  <a:ext uri="{FF2B5EF4-FFF2-40B4-BE49-F238E27FC236}">
                    <a16:creationId xmlns:a16="http://schemas.microsoft.com/office/drawing/2014/main" id="{3CDB50C9-9C3F-18D1-DF05-75B650BAD8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100432"/>
                <a:ext cx="9144000" cy="404306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110675" y="618025"/>
            <a:ext cx="64404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Choose Key performance Indicators</a:t>
            </a:r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1"/>
          </p:nvPr>
        </p:nvSpPr>
        <p:spPr>
          <a:xfrm>
            <a:off x="173650" y="1748550"/>
            <a:ext cx="5943600" cy="33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KPIs should be less than 10 and include items important to stakeholders.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767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/>
              <a:buChar char="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Conversion Rate : </a:t>
            </a:r>
            <a:r>
              <a:rPr lang="en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successful campaigns/ </a:t>
            </a:r>
            <a:r>
              <a:rPr lang="en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Total campaigns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767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Pledge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767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No. of Backers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767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Amount/Pledged Amount ratio – Make tranches of 0 to 500, 500 to 2000, 2000 to 5000, 5000 to 10,000 and &gt;10,000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767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Geographical Area – Top 5 countries and bottom 5 countries by total amount.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767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Ratio of </a:t>
            </a:r>
            <a:r>
              <a:rPr lang="en" i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“Pledged” / “Goal”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pic>
        <p:nvPicPr>
          <p:cNvPr id="130" name="Google Shape;13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343" y="476118"/>
            <a:ext cx="3026664" cy="4667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3461175" y="833600"/>
            <a:ext cx="4786200" cy="10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SMART Goals and Benchmark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1"/>
          </p:nvPr>
        </p:nvSpPr>
        <p:spPr>
          <a:xfrm>
            <a:off x="3461175" y="2078875"/>
            <a:ext cx="5389800" cy="27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66059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65"/>
              <a:buFont typeface="Arial"/>
              <a:buChar char="❏"/>
            </a:pPr>
            <a:r>
              <a:rPr lang="en" sz="216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SMART</a:t>
            </a:r>
            <a:r>
              <a:rPr lang="en" sz="21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216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21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pecific, </a:t>
            </a:r>
            <a:r>
              <a:rPr lang="en" sz="216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 sz="21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easurable, </a:t>
            </a:r>
            <a:r>
              <a:rPr lang="en" sz="216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21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chievable, </a:t>
            </a:r>
            <a:r>
              <a:rPr lang="en" sz="216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21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elevant, and </a:t>
            </a:r>
            <a:r>
              <a:rPr lang="en" sz="2164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216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ime-bound Goals</a:t>
            </a:r>
            <a:endParaRPr sz="216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5704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23"/>
              <a:buFont typeface="Arial"/>
              <a:buChar char="❏"/>
            </a:pPr>
            <a:r>
              <a:rPr lang="en" sz="202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“I want to raise $10,000 in 30 days”</a:t>
            </a:r>
            <a:endParaRPr sz="20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2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67179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82"/>
              <a:buFont typeface="Arial"/>
              <a:buChar char="❏"/>
            </a:pPr>
            <a:r>
              <a:rPr lang="en" sz="218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goals and Benchmark for KPIs using historical data</a:t>
            </a:r>
            <a:endParaRPr sz="682"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" y="488730"/>
            <a:ext cx="3017520" cy="4654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Example</a:t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875" y="1853850"/>
            <a:ext cx="3983874" cy="311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729450" y="1124712"/>
            <a:ext cx="7688700" cy="729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Achieving SMART GOALS:  </a:t>
            </a:r>
            <a:r>
              <a:rPr lang="en" sz="2200" dirty="0"/>
              <a:t>Segmentation and Messaging</a:t>
            </a:r>
            <a:endParaRPr sz="2200" dirty="0"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25" y="1853850"/>
            <a:ext cx="8090300" cy="27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1"/>
          </p:nvPr>
        </p:nvSpPr>
        <p:spPr>
          <a:xfrm>
            <a:off x="729450" y="1970175"/>
            <a:ext cx="7688700" cy="29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❏"/>
            </a:pPr>
            <a:r>
              <a:rPr lang="en">
                <a:solidFill>
                  <a:schemeClr val="dk2"/>
                </a:solidFill>
              </a:rPr>
              <a:t>Important to consider the tasks  that go beyond default reports including frequency. This can indicate which platform is best suited for real-time adjustments. 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en">
                <a:solidFill>
                  <a:schemeClr val="dk2"/>
                </a:solidFill>
              </a:rPr>
              <a:t>Align Data Needs</a:t>
            </a:r>
            <a:endParaRPr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en">
                <a:solidFill>
                  <a:schemeClr val="dk2"/>
                </a:solidFill>
              </a:rPr>
              <a:t>Focus on Data Literacy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AutoNum type="arabicPeriod"/>
            </a:pPr>
            <a:r>
              <a:rPr lang="en">
                <a:solidFill>
                  <a:schemeClr val="dk2"/>
                </a:solidFill>
              </a:rPr>
              <a:t>Review Decisions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webextensions/webextension1.xml><?xml version="1.0" encoding="utf-8"?>
<we:webextension xmlns:we="http://schemas.microsoft.com/office/webextensions/webextension/2010/11" id="{2C493359-29AE-4E6F-AB61-94E69F650C14}">
  <we:reference id="wa200004798" version="1.0.1.0" store="en-US" storeType="OMEX"/>
  <we:alternateReferences>
    <we:reference id="wa200004798" version="1.0.1.0" store="wa200004798" storeType="OMEX"/>
  </we:alternateReferences>
  <we:properties>
    <we:property name="embedUrl" value="&quot;\&quot;https://public.tableau.com/views/Practice_16840973559810/Dashboard1\&quot;&quot;"/>
    <we:property name="serverType" value="&quot;\&quot;public\&quot;&quot;"/>
    <we:property name="isInstalled" value="&quot;true&quot;"/>
    <we:property name="filters" value="&quot;[]&quot;"/>
    <we:property name="parameters" value="&quot;[]&quot;"/>
    <we:property name="marks" value="&quot;[]&quot;"/>
    <we:property name="tabs" value="&quot;null&quot;"/>
    <we:property name="toolbar" value="&quot;null&quot;"/>
    <we:property name="embedForm" value="&quot;{\&quot;site\&quot;:\&quot;\&quot;,\&quot;domain\&quot;:\&quot;public.tableau.com\&quot;,\&quot;worksheet\&quot;:\&quot;Dashboard1\&quot;,\&quot;dashboard\&quot;:\&quot;Practice_16840973559810\&quot;,\&quot;tabs\&quot;:true,\&quot;toolbar\&quot;:true}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264</Words>
  <Application>Microsoft Macintosh PowerPoint</Application>
  <PresentationFormat>On-screen Show (16:9)</PresentationFormat>
  <Paragraphs>46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Roboto Medium</vt:lpstr>
      <vt:lpstr>Roboto Thin</vt:lpstr>
      <vt:lpstr>Raleway</vt:lpstr>
      <vt:lpstr>Lato</vt:lpstr>
      <vt:lpstr>Roboto</vt:lpstr>
      <vt:lpstr>Arial</vt:lpstr>
      <vt:lpstr>Streamline</vt:lpstr>
      <vt:lpstr>Designing Crowdfunding DashBoard</vt:lpstr>
      <vt:lpstr>PowerPoint Presentation</vt:lpstr>
      <vt:lpstr>Tableau</vt:lpstr>
      <vt:lpstr>Choose Key performance Indicators</vt:lpstr>
      <vt:lpstr>SMART Goals and Benchmark</vt:lpstr>
      <vt:lpstr>DashBoard Example</vt:lpstr>
      <vt:lpstr>Achieving SMART GOALS:  Segmentation and Messaging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Crowdfunding DashBoard</dc:title>
  <cp:lastModifiedBy>Mako Barre</cp:lastModifiedBy>
  <cp:revision>2</cp:revision>
  <dcterms:modified xsi:type="dcterms:W3CDTF">2023-05-15T18:05:21Z</dcterms:modified>
</cp:coreProperties>
</file>